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65" r:id="rId3"/>
    <p:sldId id="266" r:id="rId4"/>
    <p:sldId id="268" r:id="rId5"/>
    <p:sldId id="259" r:id="rId6"/>
    <p:sldId id="260" r:id="rId7"/>
    <p:sldId id="263" r:id="rId8"/>
    <p:sldId id="262" r:id="rId9"/>
    <p:sldId id="270" r:id="rId10"/>
    <p:sldId id="264"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94D54-D536-4381-A62B-4B8D3B2818B6}" v="89" dt="2024-06-18T21:58:12.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Break-in frequency with different types of security</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456523234247275E-2"/>
          <c:y val="0.10245829030596831"/>
          <c:w val="0.84617048626757507"/>
          <c:h val="0.87246572335245653"/>
        </c:manualLayout>
      </c:layout>
      <c:pie3DChart>
        <c:varyColors val="1"/>
        <c:ser>
          <c:idx val="0"/>
          <c:order val="0"/>
          <c:tx>
            <c:strRef>
              <c:f>Sheet1!$B$1</c:f>
              <c:strCache>
                <c:ptCount val="1"/>
                <c:pt idx="0">
                  <c:v>Break in frequency</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61C-469A-8A94-868E8BA5408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61C-469A-8A94-868E8BA5408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61C-469A-8A94-868E8BA5408E}"/>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61C-469A-8A94-868E8BA5408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security cameras</c:v>
                </c:pt>
                <c:pt idx="1">
                  <c:v>Security guard </c:v>
                </c:pt>
                <c:pt idx="2">
                  <c:v>Wired fence </c:v>
                </c:pt>
                <c:pt idx="3">
                  <c:v>Guard animal</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F3D-475C-8117-AD3A2D28DE54}"/>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9725743979908059"/>
          <c:y val="7.8504530640180772E-2"/>
          <c:w val="0.17479224793320827"/>
          <c:h val="0.3778199041583955"/>
        </c:manualLayout>
      </c:layout>
      <c:overlay val="0"/>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90000">
          <a:schemeClr val="tx1">
            <a:alpha val="54000"/>
            <a:lumMod val="0"/>
            <a:lumOff val="100000"/>
          </a:schemeClr>
        </a:gs>
        <a:gs pos="23000">
          <a:schemeClr val="accent4">
            <a:lumMod val="40000"/>
            <a:lumOff val="60000"/>
          </a:schemeClr>
        </a:gs>
        <a:gs pos="85000">
          <a:schemeClr val="bg2">
            <a:lumMod val="20000"/>
            <a:lumOff val="80000"/>
          </a:schemeClr>
        </a:gs>
      </a:gsLst>
      <a:lin ang="5400000" scaled="1"/>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56D36-C20E-4A21-AD45-08F6B7CAA90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84244A3-C00E-4D3C-BBBE-6EF261FD513F}">
      <dgm:prSet/>
      <dgm:spPr/>
      <dgm:t>
        <a:bodyPr/>
        <a:lstStyle/>
        <a:p>
          <a:pPr>
            <a:lnSpc>
              <a:spcPct val="100000"/>
            </a:lnSpc>
          </a:pPr>
          <a:r>
            <a:rPr lang="en-US" baseline="0"/>
            <a:t>Military grade protection </a:t>
          </a:r>
          <a:endParaRPr lang="en-US"/>
        </a:p>
      </dgm:t>
    </dgm:pt>
    <dgm:pt modelId="{C05CCB65-E052-4087-8834-4E1049A49F97}" type="parTrans" cxnId="{D79AB5C3-D77E-479F-BDBB-088DAEF2E866}">
      <dgm:prSet/>
      <dgm:spPr/>
      <dgm:t>
        <a:bodyPr/>
        <a:lstStyle/>
        <a:p>
          <a:endParaRPr lang="en-US"/>
        </a:p>
      </dgm:t>
    </dgm:pt>
    <dgm:pt modelId="{AB442112-1523-44FF-A6C8-A37CF3427396}" type="sibTrans" cxnId="{D79AB5C3-D77E-479F-BDBB-088DAEF2E866}">
      <dgm:prSet/>
      <dgm:spPr/>
      <dgm:t>
        <a:bodyPr/>
        <a:lstStyle/>
        <a:p>
          <a:endParaRPr lang="en-US"/>
        </a:p>
      </dgm:t>
    </dgm:pt>
    <dgm:pt modelId="{61AD012B-6406-4DC1-8443-764BB55D764B}">
      <dgm:prSet/>
      <dgm:spPr/>
      <dgm:t>
        <a:bodyPr/>
        <a:lstStyle/>
        <a:p>
          <a:pPr>
            <a:lnSpc>
              <a:spcPct val="100000"/>
            </a:lnSpc>
          </a:pPr>
          <a:r>
            <a:rPr lang="en-US" baseline="0" dirty="0"/>
            <a:t>Fully trained guard dogs </a:t>
          </a:r>
          <a:endParaRPr lang="en-US" dirty="0"/>
        </a:p>
      </dgm:t>
    </dgm:pt>
    <dgm:pt modelId="{1A1324D5-BE55-4503-B2CB-E619D8BC477B}" type="parTrans" cxnId="{7B9DFD49-1114-4B9D-935E-8617176C7B7E}">
      <dgm:prSet/>
      <dgm:spPr/>
      <dgm:t>
        <a:bodyPr/>
        <a:lstStyle/>
        <a:p>
          <a:endParaRPr lang="en-US"/>
        </a:p>
      </dgm:t>
    </dgm:pt>
    <dgm:pt modelId="{4482E829-1279-4AFB-84EC-6FD98F255C65}" type="sibTrans" cxnId="{7B9DFD49-1114-4B9D-935E-8617176C7B7E}">
      <dgm:prSet/>
      <dgm:spPr/>
      <dgm:t>
        <a:bodyPr/>
        <a:lstStyle/>
        <a:p>
          <a:endParaRPr lang="en-US"/>
        </a:p>
      </dgm:t>
    </dgm:pt>
    <dgm:pt modelId="{A30EB1C1-47A2-48C6-8941-337E1CF5B17B}">
      <dgm:prSet/>
      <dgm:spPr/>
      <dgm:t>
        <a:bodyPr/>
        <a:lstStyle/>
        <a:p>
          <a:pPr>
            <a:lnSpc>
              <a:spcPct val="100000"/>
            </a:lnSpc>
          </a:pPr>
          <a:r>
            <a:rPr lang="en-US" dirty="0"/>
            <a:t>Transportation provided</a:t>
          </a:r>
        </a:p>
      </dgm:t>
    </dgm:pt>
    <dgm:pt modelId="{895208E3-FE94-4217-B3B8-960FA1E6DDE6}" type="parTrans" cxnId="{F10AE981-0EAE-4F45-B82C-DECEC976777A}">
      <dgm:prSet/>
      <dgm:spPr/>
      <dgm:t>
        <a:bodyPr/>
        <a:lstStyle/>
        <a:p>
          <a:endParaRPr lang="en-US"/>
        </a:p>
      </dgm:t>
    </dgm:pt>
    <dgm:pt modelId="{C2DA8EDD-94E7-4112-8422-69F92EF1F4BD}" type="sibTrans" cxnId="{F10AE981-0EAE-4F45-B82C-DECEC976777A}">
      <dgm:prSet/>
      <dgm:spPr/>
      <dgm:t>
        <a:bodyPr/>
        <a:lstStyle/>
        <a:p>
          <a:endParaRPr lang="en-US"/>
        </a:p>
      </dgm:t>
    </dgm:pt>
    <dgm:pt modelId="{2CA1AFA1-BB87-4E2F-A722-7AC7183CFAFF}">
      <dgm:prSet/>
      <dgm:spPr/>
      <dgm:t>
        <a:bodyPr/>
        <a:lstStyle/>
        <a:p>
          <a:pPr>
            <a:lnSpc>
              <a:spcPct val="100000"/>
            </a:lnSpc>
          </a:pPr>
          <a:r>
            <a:rPr lang="en-US" dirty="0"/>
            <a:t>Dogs fully insured by Secure Dog</a:t>
          </a:r>
        </a:p>
      </dgm:t>
    </dgm:pt>
    <dgm:pt modelId="{C532B512-CC47-49F3-BCF7-D80E24C62D76}" type="parTrans" cxnId="{6FCF3542-ABF1-47E0-9313-001BE62591E4}">
      <dgm:prSet/>
      <dgm:spPr/>
      <dgm:t>
        <a:bodyPr/>
        <a:lstStyle/>
        <a:p>
          <a:endParaRPr lang="en-US"/>
        </a:p>
      </dgm:t>
    </dgm:pt>
    <dgm:pt modelId="{ED253EFB-D00D-4A9F-AAA2-7197F75A0CF6}" type="sibTrans" cxnId="{6FCF3542-ABF1-47E0-9313-001BE62591E4}">
      <dgm:prSet/>
      <dgm:spPr/>
      <dgm:t>
        <a:bodyPr/>
        <a:lstStyle/>
        <a:p>
          <a:endParaRPr lang="en-US"/>
        </a:p>
      </dgm:t>
    </dgm:pt>
    <dgm:pt modelId="{97BF49D2-EF8C-4B66-A0F9-E6A04E2FFC2A}" type="pres">
      <dgm:prSet presAssocID="{F0356D36-C20E-4A21-AD45-08F6B7CAA905}" presName="root" presStyleCnt="0">
        <dgm:presLayoutVars>
          <dgm:dir/>
          <dgm:resizeHandles val="exact"/>
        </dgm:presLayoutVars>
      </dgm:prSet>
      <dgm:spPr/>
    </dgm:pt>
    <dgm:pt modelId="{F5E394C1-89C5-49F3-9A1A-49F3F839F192}" type="pres">
      <dgm:prSet presAssocID="{184244A3-C00E-4D3C-BBBE-6EF261FD513F}" presName="compNode" presStyleCnt="0"/>
      <dgm:spPr/>
    </dgm:pt>
    <dgm:pt modelId="{21ECC8E3-1A2C-4EE9-87F5-A02376C92BBF}" type="pres">
      <dgm:prSet presAssocID="{184244A3-C00E-4D3C-BBBE-6EF261FD5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318D42D-30FD-4A1F-A3D7-332099FA912F}" type="pres">
      <dgm:prSet presAssocID="{184244A3-C00E-4D3C-BBBE-6EF261FD513F}" presName="spaceRect" presStyleCnt="0"/>
      <dgm:spPr/>
    </dgm:pt>
    <dgm:pt modelId="{38EADF11-E82C-424E-96F5-19D2D0F885BE}" type="pres">
      <dgm:prSet presAssocID="{184244A3-C00E-4D3C-BBBE-6EF261FD513F}" presName="textRect" presStyleLbl="revTx" presStyleIdx="0" presStyleCnt="4">
        <dgm:presLayoutVars>
          <dgm:chMax val="1"/>
          <dgm:chPref val="1"/>
        </dgm:presLayoutVars>
      </dgm:prSet>
      <dgm:spPr/>
    </dgm:pt>
    <dgm:pt modelId="{F0B13116-B148-4A75-86C9-B8D8AD50713C}" type="pres">
      <dgm:prSet presAssocID="{AB442112-1523-44FF-A6C8-A37CF3427396}" presName="sibTrans" presStyleCnt="0"/>
      <dgm:spPr/>
    </dgm:pt>
    <dgm:pt modelId="{5980665C-4C01-461F-BBA6-ECEBD85DF96A}" type="pres">
      <dgm:prSet presAssocID="{61AD012B-6406-4DC1-8443-764BB55D764B}" presName="compNode" presStyleCnt="0"/>
      <dgm:spPr/>
    </dgm:pt>
    <dgm:pt modelId="{B838E8F0-1027-432A-A209-C54463F3DC50}" type="pres">
      <dgm:prSet presAssocID="{61AD012B-6406-4DC1-8443-764BB55D76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g"/>
        </a:ext>
      </dgm:extLst>
    </dgm:pt>
    <dgm:pt modelId="{4E23334C-E4E1-4A74-B0FD-F7D3051F60EB}" type="pres">
      <dgm:prSet presAssocID="{61AD012B-6406-4DC1-8443-764BB55D764B}" presName="spaceRect" presStyleCnt="0"/>
      <dgm:spPr/>
    </dgm:pt>
    <dgm:pt modelId="{4CA9D676-71E4-4E27-A4D6-195CBE70E37B}" type="pres">
      <dgm:prSet presAssocID="{61AD012B-6406-4DC1-8443-764BB55D764B}" presName="textRect" presStyleLbl="revTx" presStyleIdx="1" presStyleCnt="4">
        <dgm:presLayoutVars>
          <dgm:chMax val="1"/>
          <dgm:chPref val="1"/>
        </dgm:presLayoutVars>
      </dgm:prSet>
      <dgm:spPr/>
    </dgm:pt>
    <dgm:pt modelId="{DB68EAF7-53CD-4AC5-80F2-805481951294}" type="pres">
      <dgm:prSet presAssocID="{4482E829-1279-4AFB-84EC-6FD98F255C65}" presName="sibTrans" presStyleCnt="0"/>
      <dgm:spPr/>
    </dgm:pt>
    <dgm:pt modelId="{EF12B812-C120-47EF-9F41-7CDBFF368822}" type="pres">
      <dgm:prSet presAssocID="{A30EB1C1-47A2-48C6-8941-337E1CF5B17B}" presName="compNode" presStyleCnt="0"/>
      <dgm:spPr/>
    </dgm:pt>
    <dgm:pt modelId="{01820E03-81FD-44D3-B08F-3DE317786885}" type="pres">
      <dgm:prSet presAssocID="{A30EB1C1-47A2-48C6-8941-337E1CF5B17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2000" r="-32000"/>
          </a:stretch>
        </a:blipFill>
      </dgm:spPr>
    </dgm:pt>
    <dgm:pt modelId="{536036B1-091D-47AC-A138-0FEA1199BB1E}" type="pres">
      <dgm:prSet presAssocID="{A30EB1C1-47A2-48C6-8941-337E1CF5B17B}" presName="spaceRect" presStyleCnt="0"/>
      <dgm:spPr/>
    </dgm:pt>
    <dgm:pt modelId="{63453A39-D8AD-46FF-9BF3-4A6E38F52E77}" type="pres">
      <dgm:prSet presAssocID="{A30EB1C1-47A2-48C6-8941-337E1CF5B17B}" presName="textRect" presStyleLbl="revTx" presStyleIdx="2" presStyleCnt="4">
        <dgm:presLayoutVars>
          <dgm:chMax val="1"/>
          <dgm:chPref val="1"/>
        </dgm:presLayoutVars>
      </dgm:prSet>
      <dgm:spPr/>
    </dgm:pt>
    <dgm:pt modelId="{5518471B-C6E1-4894-BEC7-F26C807BDD25}" type="pres">
      <dgm:prSet presAssocID="{C2DA8EDD-94E7-4112-8422-69F92EF1F4BD}" presName="sibTrans" presStyleCnt="0"/>
      <dgm:spPr/>
    </dgm:pt>
    <dgm:pt modelId="{5E94FD0C-538F-4630-B99D-CF461147E496}" type="pres">
      <dgm:prSet presAssocID="{2CA1AFA1-BB87-4E2F-A722-7AC7183CFAFF}" presName="compNode" presStyleCnt="0"/>
      <dgm:spPr/>
    </dgm:pt>
    <dgm:pt modelId="{180BBDC5-A458-4193-B9D3-484326B0DBCF}" type="pres">
      <dgm:prSet presAssocID="{2CA1AFA1-BB87-4E2F-A722-7AC7183CFAF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dgm:spPr>
    </dgm:pt>
    <dgm:pt modelId="{00D35256-CA73-4A00-970D-6A8F6A7BA7C7}" type="pres">
      <dgm:prSet presAssocID="{2CA1AFA1-BB87-4E2F-A722-7AC7183CFAFF}" presName="spaceRect" presStyleCnt="0"/>
      <dgm:spPr/>
    </dgm:pt>
    <dgm:pt modelId="{87BF09F8-A336-4509-B76E-3E973CCD9FEA}" type="pres">
      <dgm:prSet presAssocID="{2CA1AFA1-BB87-4E2F-A722-7AC7183CFAFF}" presName="textRect" presStyleLbl="revTx" presStyleIdx="3" presStyleCnt="4">
        <dgm:presLayoutVars>
          <dgm:chMax val="1"/>
          <dgm:chPref val="1"/>
        </dgm:presLayoutVars>
      </dgm:prSet>
      <dgm:spPr/>
    </dgm:pt>
  </dgm:ptLst>
  <dgm:cxnLst>
    <dgm:cxn modelId="{6FCF3542-ABF1-47E0-9313-001BE62591E4}" srcId="{F0356D36-C20E-4A21-AD45-08F6B7CAA905}" destId="{2CA1AFA1-BB87-4E2F-A722-7AC7183CFAFF}" srcOrd="3" destOrd="0" parTransId="{C532B512-CC47-49F3-BCF7-D80E24C62D76}" sibTransId="{ED253EFB-D00D-4A9F-AAA2-7197F75A0CF6}"/>
    <dgm:cxn modelId="{7B9DFD49-1114-4B9D-935E-8617176C7B7E}" srcId="{F0356D36-C20E-4A21-AD45-08F6B7CAA905}" destId="{61AD012B-6406-4DC1-8443-764BB55D764B}" srcOrd="1" destOrd="0" parTransId="{1A1324D5-BE55-4503-B2CB-E619D8BC477B}" sibTransId="{4482E829-1279-4AFB-84EC-6FD98F255C65}"/>
    <dgm:cxn modelId="{F10AE981-0EAE-4F45-B82C-DECEC976777A}" srcId="{F0356D36-C20E-4A21-AD45-08F6B7CAA905}" destId="{A30EB1C1-47A2-48C6-8941-337E1CF5B17B}" srcOrd="2" destOrd="0" parTransId="{895208E3-FE94-4217-B3B8-960FA1E6DDE6}" sibTransId="{C2DA8EDD-94E7-4112-8422-69F92EF1F4BD}"/>
    <dgm:cxn modelId="{3B39B5AC-8E30-4DDB-B273-80172127F964}" type="presOf" srcId="{F0356D36-C20E-4A21-AD45-08F6B7CAA905}" destId="{97BF49D2-EF8C-4B66-A0F9-E6A04E2FFC2A}" srcOrd="0" destOrd="0" presId="urn:microsoft.com/office/officeart/2018/2/layout/IconLabelList"/>
    <dgm:cxn modelId="{D79AB5C3-D77E-479F-BDBB-088DAEF2E866}" srcId="{F0356D36-C20E-4A21-AD45-08F6B7CAA905}" destId="{184244A3-C00E-4D3C-BBBE-6EF261FD513F}" srcOrd="0" destOrd="0" parTransId="{C05CCB65-E052-4087-8834-4E1049A49F97}" sibTransId="{AB442112-1523-44FF-A6C8-A37CF3427396}"/>
    <dgm:cxn modelId="{29F685C5-E1D9-46B7-8A96-C290DCFE24EB}" type="presOf" srcId="{61AD012B-6406-4DC1-8443-764BB55D764B}" destId="{4CA9D676-71E4-4E27-A4D6-195CBE70E37B}" srcOrd="0" destOrd="0" presId="urn:microsoft.com/office/officeart/2018/2/layout/IconLabelList"/>
    <dgm:cxn modelId="{4F385AC9-2FF4-4EB1-AECD-4DDA2BC29494}" type="presOf" srcId="{184244A3-C00E-4D3C-BBBE-6EF261FD513F}" destId="{38EADF11-E82C-424E-96F5-19D2D0F885BE}" srcOrd="0" destOrd="0" presId="urn:microsoft.com/office/officeart/2018/2/layout/IconLabelList"/>
    <dgm:cxn modelId="{9B4534EA-2E25-4E0A-B480-470E47A10BC3}" type="presOf" srcId="{A30EB1C1-47A2-48C6-8941-337E1CF5B17B}" destId="{63453A39-D8AD-46FF-9BF3-4A6E38F52E77}" srcOrd="0" destOrd="0" presId="urn:microsoft.com/office/officeart/2018/2/layout/IconLabelList"/>
    <dgm:cxn modelId="{941174EC-F8D7-4739-8FB1-421DA20520A9}" type="presOf" srcId="{2CA1AFA1-BB87-4E2F-A722-7AC7183CFAFF}" destId="{87BF09F8-A336-4509-B76E-3E973CCD9FEA}" srcOrd="0" destOrd="0" presId="urn:microsoft.com/office/officeart/2018/2/layout/IconLabelList"/>
    <dgm:cxn modelId="{09F9C478-435F-4DD6-AE58-D35D28541BE9}" type="presParOf" srcId="{97BF49D2-EF8C-4B66-A0F9-E6A04E2FFC2A}" destId="{F5E394C1-89C5-49F3-9A1A-49F3F839F192}" srcOrd="0" destOrd="0" presId="urn:microsoft.com/office/officeart/2018/2/layout/IconLabelList"/>
    <dgm:cxn modelId="{9A602982-2A24-4803-B4C3-4D9C201687D6}" type="presParOf" srcId="{F5E394C1-89C5-49F3-9A1A-49F3F839F192}" destId="{21ECC8E3-1A2C-4EE9-87F5-A02376C92BBF}" srcOrd="0" destOrd="0" presId="urn:microsoft.com/office/officeart/2018/2/layout/IconLabelList"/>
    <dgm:cxn modelId="{632B0C8B-2F5B-49F7-A5D6-7A6576E65873}" type="presParOf" srcId="{F5E394C1-89C5-49F3-9A1A-49F3F839F192}" destId="{3318D42D-30FD-4A1F-A3D7-332099FA912F}" srcOrd="1" destOrd="0" presId="urn:microsoft.com/office/officeart/2018/2/layout/IconLabelList"/>
    <dgm:cxn modelId="{92641A4C-A553-479A-A02E-EE45F5A410A1}" type="presParOf" srcId="{F5E394C1-89C5-49F3-9A1A-49F3F839F192}" destId="{38EADF11-E82C-424E-96F5-19D2D0F885BE}" srcOrd="2" destOrd="0" presId="urn:microsoft.com/office/officeart/2018/2/layout/IconLabelList"/>
    <dgm:cxn modelId="{10C603F6-99B6-44C8-8959-1EDDFDBFDD24}" type="presParOf" srcId="{97BF49D2-EF8C-4B66-A0F9-E6A04E2FFC2A}" destId="{F0B13116-B148-4A75-86C9-B8D8AD50713C}" srcOrd="1" destOrd="0" presId="urn:microsoft.com/office/officeart/2018/2/layout/IconLabelList"/>
    <dgm:cxn modelId="{4ECB7880-23ED-422D-B116-DCE29440B77C}" type="presParOf" srcId="{97BF49D2-EF8C-4B66-A0F9-E6A04E2FFC2A}" destId="{5980665C-4C01-461F-BBA6-ECEBD85DF96A}" srcOrd="2" destOrd="0" presId="urn:microsoft.com/office/officeart/2018/2/layout/IconLabelList"/>
    <dgm:cxn modelId="{0ABAC4C8-1420-4FFE-A057-433C0D7CF12F}" type="presParOf" srcId="{5980665C-4C01-461F-BBA6-ECEBD85DF96A}" destId="{B838E8F0-1027-432A-A209-C54463F3DC50}" srcOrd="0" destOrd="0" presId="urn:microsoft.com/office/officeart/2018/2/layout/IconLabelList"/>
    <dgm:cxn modelId="{D19408FE-BD17-4472-88DD-649DAC1A22BA}" type="presParOf" srcId="{5980665C-4C01-461F-BBA6-ECEBD85DF96A}" destId="{4E23334C-E4E1-4A74-B0FD-F7D3051F60EB}" srcOrd="1" destOrd="0" presId="urn:microsoft.com/office/officeart/2018/2/layout/IconLabelList"/>
    <dgm:cxn modelId="{A630FE88-2F11-4635-8B37-227885B3638A}" type="presParOf" srcId="{5980665C-4C01-461F-BBA6-ECEBD85DF96A}" destId="{4CA9D676-71E4-4E27-A4D6-195CBE70E37B}" srcOrd="2" destOrd="0" presId="urn:microsoft.com/office/officeart/2018/2/layout/IconLabelList"/>
    <dgm:cxn modelId="{A346F95F-A8DF-4B20-9A23-C22883CC112E}" type="presParOf" srcId="{97BF49D2-EF8C-4B66-A0F9-E6A04E2FFC2A}" destId="{DB68EAF7-53CD-4AC5-80F2-805481951294}" srcOrd="3" destOrd="0" presId="urn:microsoft.com/office/officeart/2018/2/layout/IconLabelList"/>
    <dgm:cxn modelId="{38D2FEF8-7650-4497-8EFC-0BB2B87413C2}" type="presParOf" srcId="{97BF49D2-EF8C-4B66-A0F9-E6A04E2FFC2A}" destId="{EF12B812-C120-47EF-9F41-7CDBFF368822}" srcOrd="4" destOrd="0" presId="urn:microsoft.com/office/officeart/2018/2/layout/IconLabelList"/>
    <dgm:cxn modelId="{6B0CAFAE-A09C-4D37-B7BB-41DDFCC19582}" type="presParOf" srcId="{EF12B812-C120-47EF-9F41-7CDBFF368822}" destId="{01820E03-81FD-44D3-B08F-3DE317786885}" srcOrd="0" destOrd="0" presId="urn:microsoft.com/office/officeart/2018/2/layout/IconLabelList"/>
    <dgm:cxn modelId="{53A3D0C2-212D-4844-83CF-E1EC680CFFFC}" type="presParOf" srcId="{EF12B812-C120-47EF-9F41-7CDBFF368822}" destId="{536036B1-091D-47AC-A138-0FEA1199BB1E}" srcOrd="1" destOrd="0" presId="urn:microsoft.com/office/officeart/2018/2/layout/IconLabelList"/>
    <dgm:cxn modelId="{7FE75D29-6389-42D9-801A-24F61C78B3A6}" type="presParOf" srcId="{EF12B812-C120-47EF-9F41-7CDBFF368822}" destId="{63453A39-D8AD-46FF-9BF3-4A6E38F52E77}" srcOrd="2" destOrd="0" presId="urn:microsoft.com/office/officeart/2018/2/layout/IconLabelList"/>
    <dgm:cxn modelId="{1937A649-9368-4C83-9FF1-AE4565F758DF}" type="presParOf" srcId="{97BF49D2-EF8C-4B66-A0F9-E6A04E2FFC2A}" destId="{5518471B-C6E1-4894-BEC7-F26C807BDD25}" srcOrd="5" destOrd="0" presId="urn:microsoft.com/office/officeart/2018/2/layout/IconLabelList"/>
    <dgm:cxn modelId="{3F1B8D7A-630E-4BF5-A505-EB3CEFCD8980}" type="presParOf" srcId="{97BF49D2-EF8C-4B66-A0F9-E6A04E2FFC2A}" destId="{5E94FD0C-538F-4630-B99D-CF461147E496}" srcOrd="6" destOrd="0" presId="urn:microsoft.com/office/officeart/2018/2/layout/IconLabelList"/>
    <dgm:cxn modelId="{F1CA6169-78A8-431F-9E8B-3960BBF6AEBF}" type="presParOf" srcId="{5E94FD0C-538F-4630-B99D-CF461147E496}" destId="{180BBDC5-A458-4193-B9D3-484326B0DBCF}" srcOrd="0" destOrd="0" presId="urn:microsoft.com/office/officeart/2018/2/layout/IconLabelList"/>
    <dgm:cxn modelId="{1A2EABDC-93DA-4C09-B3FB-CAFD9508B81A}" type="presParOf" srcId="{5E94FD0C-538F-4630-B99D-CF461147E496}" destId="{00D35256-CA73-4A00-970D-6A8F6A7BA7C7}" srcOrd="1" destOrd="0" presId="urn:microsoft.com/office/officeart/2018/2/layout/IconLabelList"/>
    <dgm:cxn modelId="{E70CC353-9391-4343-86F3-ED65503E0650}" type="presParOf" srcId="{5E94FD0C-538F-4630-B99D-CF461147E496}" destId="{87BF09F8-A336-4509-B76E-3E973CCD9FE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1439A7-8B7F-465B-BD27-43AE7338A7C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E51E6F-6390-48FB-A42A-197B729A3DB4}">
      <dgm:prSet/>
      <dgm:spPr/>
      <dgm:t>
        <a:bodyPr/>
        <a:lstStyle/>
        <a:p>
          <a:pPr>
            <a:lnSpc>
              <a:spcPct val="100000"/>
            </a:lnSpc>
          </a:pPr>
          <a:r>
            <a:rPr lang="en-US" dirty="0"/>
            <a:t>With a $40,000 insurance premium </a:t>
          </a:r>
        </a:p>
      </dgm:t>
    </dgm:pt>
    <dgm:pt modelId="{64F68987-9727-4040-B23A-340E6EE35FA7}" type="parTrans" cxnId="{6E0286B4-9050-4134-958F-7C6E9939E897}">
      <dgm:prSet/>
      <dgm:spPr/>
      <dgm:t>
        <a:bodyPr/>
        <a:lstStyle/>
        <a:p>
          <a:endParaRPr lang="en-US"/>
        </a:p>
      </dgm:t>
    </dgm:pt>
    <dgm:pt modelId="{30DED064-AE25-4E09-894B-7CBE1C935077}" type="sibTrans" cxnId="{6E0286B4-9050-4134-958F-7C6E9939E897}">
      <dgm:prSet/>
      <dgm:spPr/>
      <dgm:t>
        <a:bodyPr/>
        <a:lstStyle/>
        <a:p>
          <a:endParaRPr lang="en-US"/>
        </a:p>
      </dgm:t>
    </dgm:pt>
    <dgm:pt modelId="{9594CE07-F2D0-45A6-B6BD-E0453B897C18}">
      <dgm:prSet/>
      <dgm:spPr/>
      <dgm:t>
        <a:bodyPr/>
        <a:lstStyle/>
        <a:p>
          <a:pPr>
            <a:lnSpc>
              <a:spcPct val="100000"/>
            </a:lnSpc>
          </a:pPr>
          <a:r>
            <a:rPr lang="en-US" dirty="0"/>
            <a:t>$8,000 can be saved annually</a:t>
          </a:r>
        </a:p>
      </dgm:t>
    </dgm:pt>
    <dgm:pt modelId="{01DE57BC-7FD4-42CE-85FA-B585F494C1D3}" type="parTrans" cxnId="{F5F11737-2F7A-4C75-9299-742761C92D8F}">
      <dgm:prSet/>
      <dgm:spPr/>
      <dgm:t>
        <a:bodyPr/>
        <a:lstStyle/>
        <a:p>
          <a:endParaRPr lang="en-US"/>
        </a:p>
      </dgm:t>
    </dgm:pt>
    <dgm:pt modelId="{5397CE29-30CE-4DE0-A761-785D3B880E5F}" type="sibTrans" cxnId="{F5F11737-2F7A-4C75-9299-742761C92D8F}">
      <dgm:prSet/>
      <dgm:spPr/>
      <dgm:t>
        <a:bodyPr/>
        <a:lstStyle/>
        <a:p>
          <a:endParaRPr lang="en-US"/>
        </a:p>
      </dgm:t>
    </dgm:pt>
    <dgm:pt modelId="{AA7310FA-74BA-40B9-BCA3-D172FC5994C3}" type="pres">
      <dgm:prSet presAssocID="{5F1439A7-8B7F-465B-BD27-43AE7338A7C2}" presName="root" presStyleCnt="0">
        <dgm:presLayoutVars>
          <dgm:dir/>
          <dgm:resizeHandles val="exact"/>
        </dgm:presLayoutVars>
      </dgm:prSet>
      <dgm:spPr/>
    </dgm:pt>
    <dgm:pt modelId="{F82D1A45-6D4A-4106-90E6-43219E4AC9B1}" type="pres">
      <dgm:prSet presAssocID="{9DE51E6F-6390-48FB-A42A-197B729A3DB4}" presName="compNode" presStyleCnt="0"/>
      <dgm:spPr/>
    </dgm:pt>
    <dgm:pt modelId="{3E055953-71A9-4926-846F-5DCCC9CA0338}" type="pres">
      <dgm:prSet presAssocID="{9DE51E6F-6390-48FB-A42A-197B729A3DB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A6000636-4FE1-4DB3-87EC-D553F89AE311}" type="pres">
      <dgm:prSet presAssocID="{9DE51E6F-6390-48FB-A42A-197B729A3DB4}" presName="spaceRect" presStyleCnt="0"/>
      <dgm:spPr/>
    </dgm:pt>
    <dgm:pt modelId="{5A1C9ED6-6C91-433A-8E25-5BFB06D8F46D}" type="pres">
      <dgm:prSet presAssocID="{9DE51E6F-6390-48FB-A42A-197B729A3DB4}" presName="textRect" presStyleLbl="revTx" presStyleIdx="0" presStyleCnt="2">
        <dgm:presLayoutVars>
          <dgm:chMax val="1"/>
          <dgm:chPref val="1"/>
        </dgm:presLayoutVars>
      </dgm:prSet>
      <dgm:spPr/>
    </dgm:pt>
    <dgm:pt modelId="{8F29B80F-27EE-41E1-9599-410D904BAE7C}" type="pres">
      <dgm:prSet presAssocID="{30DED064-AE25-4E09-894B-7CBE1C935077}" presName="sibTrans" presStyleCnt="0"/>
      <dgm:spPr/>
    </dgm:pt>
    <dgm:pt modelId="{F77844ED-86FE-4560-99B8-4BF76499E4AE}" type="pres">
      <dgm:prSet presAssocID="{9594CE07-F2D0-45A6-B6BD-E0453B897C18}" presName="compNode" presStyleCnt="0"/>
      <dgm:spPr/>
    </dgm:pt>
    <dgm:pt modelId="{C3FFF1DF-A731-48B7-A686-D985CEB9AAF1}" type="pres">
      <dgm:prSet presAssocID="{9594CE07-F2D0-45A6-B6BD-E0453B897C1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accent2"/>
          </a:solidFill>
        </a:ln>
      </dgm:spPr>
      <dgm:extLst>
        <a:ext uri="{E40237B7-FDA0-4F09-8148-C483321AD2D9}">
          <dgm14:cNvPr xmlns:dgm14="http://schemas.microsoft.com/office/drawing/2010/diagram" id="0" name="" descr="Piggy Bank"/>
        </a:ext>
      </dgm:extLst>
    </dgm:pt>
    <dgm:pt modelId="{9490BD52-2236-4827-AA06-A00944D8D9B6}" type="pres">
      <dgm:prSet presAssocID="{9594CE07-F2D0-45A6-B6BD-E0453B897C18}" presName="spaceRect" presStyleCnt="0"/>
      <dgm:spPr/>
    </dgm:pt>
    <dgm:pt modelId="{5D66691E-647C-4C28-96D6-6DFAB2B61672}" type="pres">
      <dgm:prSet presAssocID="{9594CE07-F2D0-45A6-B6BD-E0453B897C18}" presName="textRect" presStyleLbl="revTx" presStyleIdx="1" presStyleCnt="2">
        <dgm:presLayoutVars>
          <dgm:chMax val="1"/>
          <dgm:chPref val="1"/>
        </dgm:presLayoutVars>
      </dgm:prSet>
      <dgm:spPr/>
    </dgm:pt>
  </dgm:ptLst>
  <dgm:cxnLst>
    <dgm:cxn modelId="{F5F11737-2F7A-4C75-9299-742761C92D8F}" srcId="{5F1439A7-8B7F-465B-BD27-43AE7338A7C2}" destId="{9594CE07-F2D0-45A6-B6BD-E0453B897C18}" srcOrd="1" destOrd="0" parTransId="{01DE57BC-7FD4-42CE-85FA-B585F494C1D3}" sibTransId="{5397CE29-30CE-4DE0-A761-785D3B880E5F}"/>
    <dgm:cxn modelId="{243CBD38-CBB6-4750-B238-263C93A99B03}" type="presOf" srcId="{9DE51E6F-6390-48FB-A42A-197B729A3DB4}" destId="{5A1C9ED6-6C91-433A-8E25-5BFB06D8F46D}" srcOrd="0" destOrd="0" presId="urn:microsoft.com/office/officeart/2018/2/layout/IconLabelList"/>
    <dgm:cxn modelId="{4B706F63-B106-45A7-B909-5DDFE3BDA7AC}" type="presOf" srcId="{5F1439A7-8B7F-465B-BD27-43AE7338A7C2}" destId="{AA7310FA-74BA-40B9-BCA3-D172FC5994C3}" srcOrd="0" destOrd="0" presId="urn:microsoft.com/office/officeart/2018/2/layout/IconLabelList"/>
    <dgm:cxn modelId="{A672F573-0A13-4E06-929B-EC95B93BA436}" type="presOf" srcId="{9594CE07-F2D0-45A6-B6BD-E0453B897C18}" destId="{5D66691E-647C-4C28-96D6-6DFAB2B61672}" srcOrd="0" destOrd="0" presId="urn:microsoft.com/office/officeart/2018/2/layout/IconLabelList"/>
    <dgm:cxn modelId="{6E0286B4-9050-4134-958F-7C6E9939E897}" srcId="{5F1439A7-8B7F-465B-BD27-43AE7338A7C2}" destId="{9DE51E6F-6390-48FB-A42A-197B729A3DB4}" srcOrd="0" destOrd="0" parTransId="{64F68987-9727-4040-B23A-340E6EE35FA7}" sibTransId="{30DED064-AE25-4E09-894B-7CBE1C935077}"/>
    <dgm:cxn modelId="{FCC6C2E4-C709-4035-89C0-4CFD3FF66997}" type="presParOf" srcId="{AA7310FA-74BA-40B9-BCA3-D172FC5994C3}" destId="{F82D1A45-6D4A-4106-90E6-43219E4AC9B1}" srcOrd="0" destOrd="0" presId="urn:microsoft.com/office/officeart/2018/2/layout/IconLabelList"/>
    <dgm:cxn modelId="{67C44703-9B3E-46BF-B050-4D8510ADE417}" type="presParOf" srcId="{F82D1A45-6D4A-4106-90E6-43219E4AC9B1}" destId="{3E055953-71A9-4926-846F-5DCCC9CA0338}" srcOrd="0" destOrd="0" presId="urn:microsoft.com/office/officeart/2018/2/layout/IconLabelList"/>
    <dgm:cxn modelId="{9A49AA03-95FE-4FD1-9201-39EF523EB39D}" type="presParOf" srcId="{F82D1A45-6D4A-4106-90E6-43219E4AC9B1}" destId="{A6000636-4FE1-4DB3-87EC-D553F89AE311}" srcOrd="1" destOrd="0" presId="urn:microsoft.com/office/officeart/2018/2/layout/IconLabelList"/>
    <dgm:cxn modelId="{9A7B972F-FAF6-47A1-AF88-7BF00132FA6D}" type="presParOf" srcId="{F82D1A45-6D4A-4106-90E6-43219E4AC9B1}" destId="{5A1C9ED6-6C91-433A-8E25-5BFB06D8F46D}" srcOrd="2" destOrd="0" presId="urn:microsoft.com/office/officeart/2018/2/layout/IconLabelList"/>
    <dgm:cxn modelId="{E4383B1D-5B14-47A7-B43D-D3D7A314B8E5}" type="presParOf" srcId="{AA7310FA-74BA-40B9-BCA3-D172FC5994C3}" destId="{8F29B80F-27EE-41E1-9599-410D904BAE7C}" srcOrd="1" destOrd="0" presId="urn:microsoft.com/office/officeart/2018/2/layout/IconLabelList"/>
    <dgm:cxn modelId="{225EFBBA-7198-41B5-B552-06B89B489064}" type="presParOf" srcId="{AA7310FA-74BA-40B9-BCA3-D172FC5994C3}" destId="{F77844ED-86FE-4560-99B8-4BF76499E4AE}" srcOrd="2" destOrd="0" presId="urn:microsoft.com/office/officeart/2018/2/layout/IconLabelList"/>
    <dgm:cxn modelId="{84DE7DB0-B952-4F76-9324-8BDE01BA4441}" type="presParOf" srcId="{F77844ED-86FE-4560-99B8-4BF76499E4AE}" destId="{C3FFF1DF-A731-48B7-A686-D985CEB9AAF1}" srcOrd="0" destOrd="0" presId="urn:microsoft.com/office/officeart/2018/2/layout/IconLabelList"/>
    <dgm:cxn modelId="{E592C9DD-BB4B-4BAB-B38E-3DF6FB8FE33A}" type="presParOf" srcId="{F77844ED-86FE-4560-99B8-4BF76499E4AE}" destId="{9490BD52-2236-4827-AA06-A00944D8D9B6}" srcOrd="1" destOrd="0" presId="urn:microsoft.com/office/officeart/2018/2/layout/IconLabelList"/>
    <dgm:cxn modelId="{FD4DA353-A5D4-4E74-B3B5-3F9694AAA215}" type="presParOf" srcId="{F77844ED-86FE-4560-99B8-4BF76499E4AE}" destId="{5D66691E-647C-4C28-96D6-6DFAB2B6167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CC8E3-1A2C-4EE9-87F5-A02376C92BBF}">
      <dsp:nvSpPr>
        <dsp:cNvPr id="0" name=""/>
        <dsp:cNvSpPr/>
      </dsp:nvSpPr>
      <dsp:spPr>
        <a:xfrm>
          <a:off x="1653401" y="251557"/>
          <a:ext cx="681064" cy="6810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ADF11-E82C-424E-96F5-19D2D0F885BE}">
      <dsp:nvSpPr>
        <dsp:cNvPr id="0" name=""/>
        <dsp:cNvSpPr/>
      </dsp:nvSpPr>
      <dsp:spPr>
        <a:xfrm>
          <a:off x="1237195" y="1159735"/>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baseline="0"/>
            <a:t>Military grade protection </a:t>
          </a:r>
          <a:endParaRPr lang="en-US" sz="1500" kern="1200"/>
        </a:p>
      </dsp:txBody>
      <dsp:txXfrm>
        <a:off x="1237195" y="1159735"/>
        <a:ext cx="1513476" cy="605390"/>
      </dsp:txXfrm>
    </dsp:sp>
    <dsp:sp modelId="{B838E8F0-1027-432A-A209-C54463F3DC50}">
      <dsp:nvSpPr>
        <dsp:cNvPr id="0" name=""/>
        <dsp:cNvSpPr/>
      </dsp:nvSpPr>
      <dsp:spPr>
        <a:xfrm>
          <a:off x="3431736" y="251557"/>
          <a:ext cx="681064" cy="6810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A9D676-71E4-4E27-A4D6-195CBE70E37B}">
      <dsp:nvSpPr>
        <dsp:cNvPr id="0" name=""/>
        <dsp:cNvSpPr/>
      </dsp:nvSpPr>
      <dsp:spPr>
        <a:xfrm>
          <a:off x="3015530" y="1159735"/>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baseline="0" dirty="0"/>
            <a:t>Fully trained guard dogs </a:t>
          </a:r>
          <a:endParaRPr lang="en-US" sz="1500" kern="1200" dirty="0"/>
        </a:p>
      </dsp:txBody>
      <dsp:txXfrm>
        <a:off x="3015530" y="1159735"/>
        <a:ext cx="1513476" cy="605390"/>
      </dsp:txXfrm>
    </dsp:sp>
    <dsp:sp modelId="{01820E03-81FD-44D3-B08F-3DE317786885}">
      <dsp:nvSpPr>
        <dsp:cNvPr id="0" name=""/>
        <dsp:cNvSpPr/>
      </dsp:nvSpPr>
      <dsp:spPr>
        <a:xfrm>
          <a:off x="5210071" y="251557"/>
          <a:ext cx="681064" cy="6810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2000" r="-32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53A39-D8AD-46FF-9BF3-4A6E38F52E77}">
      <dsp:nvSpPr>
        <dsp:cNvPr id="0" name=""/>
        <dsp:cNvSpPr/>
      </dsp:nvSpPr>
      <dsp:spPr>
        <a:xfrm>
          <a:off x="4793865" y="1159735"/>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Transportation provided</a:t>
          </a:r>
        </a:p>
      </dsp:txBody>
      <dsp:txXfrm>
        <a:off x="4793865" y="1159735"/>
        <a:ext cx="1513476" cy="605390"/>
      </dsp:txXfrm>
    </dsp:sp>
    <dsp:sp modelId="{180BBDC5-A458-4193-B9D3-484326B0DBCF}">
      <dsp:nvSpPr>
        <dsp:cNvPr id="0" name=""/>
        <dsp:cNvSpPr/>
      </dsp:nvSpPr>
      <dsp:spPr>
        <a:xfrm>
          <a:off x="6988406" y="251557"/>
          <a:ext cx="681064" cy="6810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BF09F8-A336-4509-B76E-3E973CCD9FEA}">
      <dsp:nvSpPr>
        <dsp:cNvPr id="0" name=""/>
        <dsp:cNvSpPr/>
      </dsp:nvSpPr>
      <dsp:spPr>
        <a:xfrm>
          <a:off x="6572200" y="1159735"/>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Dogs fully insured by Secure Dog</a:t>
          </a:r>
        </a:p>
      </dsp:txBody>
      <dsp:txXfrm>
        <a:off x="6572200" y="1159735"/>
        <a:ext cx="1513476" cy="605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55953-71A9-4926-846F-5DCCC9CA0338}">
      <dsp:nvSpPr>
        <dsp:cNvPr id="0" name=""/>
        <dsp:cNvSpPr/>
      </dsp:nvSpPr>
      <dsp:spPr>
        <a:xfrm>
          <a:off x="1290599" y="22346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A1C9ED6-6C91-433A-8E25-5BFB06D8F46D}">
      <dsp:nvSpPr>
        <dsp:cNvPr id="0" name=""/>
        <dsp:cNvSpPr/>
      </dsp:nvSpPr>
      <dsp:spPr>
        <a:xfrm>
          <a:off x="102599" y="263793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dirty="0"/>
            <a:t>With a $40,000 insurance premium </a:t>
          </a:r>
        </a:p>
      </dsp:txBody>
      <dsp:txXfrm>
        <a:off x="102599" y="2637939"/>
        <a:ext cx="4320000" cy="720000"/>
      </dsp:txXfrm>
    </dsp:sp>
    <dsp:sp modelId="{C3FFF1DF-A731-48B7-A686-D985CEB9AAF1}">
      <dsp:nvSpPr>
        <dsp:cNvPr id="0" name=""/>
        <dsp:cNvSpPr/>
      </dsp:nvSpPr>
      <dsp:spPr>
        <a:xfrm>
          <a:off x="6366600" y="22346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5D66691E-647C-4C28-96D6-6DFAB2B61672}">
      <dsp:nvSpPr>
        <dsp:cNvPr id="0" name=""/>
        <dsp:cNvSpPr/>
      </dsp:nvSpPr>
      <dsp:spPr>
        <a:xfrm>
          <a:off x="5178600" y="263793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dirty="0"/>
            <a:t>$8,000 can be saved annually</a:t>
          </a:r>
        </a:p>
      </dsp:txBody>
      <dsp:txXfrm>
        <a:off x="5178600" y="2637939"/>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6/18/2024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6/18/2024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6/18/2024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6/18/2024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6/18/2024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4823829-76AE-4EA1-81DC-EB65D06B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594CA801-A656-40C0-B8EC-B0EEDC5C81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8" name="Freeform 6">
              <a:extLst>
                <a:ext uri="{FF2B5EF4-FFF2-40B4-BE49-F238E27FC236}">
                  <a16:creationId xmlns:a16="http://schemas.microsoft.com/office/drawing/2014/main" id="{7AE84DD9-6C2C-4A03-B6E3-686271391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39" name="Freeform 6">
              <a:extLst>
                <a:ext uri="{FF2B5EF4-FFF2-40B4-BE49-F238E27FC236}">
                  <a16:creationId xmlns:a16="http://schemas.microsoft.com/office/drawing/2014/main" id="{E577C700-F3F0-4006-8F05-313628559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pic>
        <p:nvPicPr>
          <p:cNvPr id="4" name="Picture 3" descr="A logo with black text&#10;&#10;Description automatically generated">
            <a:extLst>
              <a:ext uri="{FF2B5EF4-FFF2-40B4-BE49-F238E27FC236}">
                <a16:creationId xmlns:a16="http://schemas.microsoft.com/office/drawing/2014/main" id="{2E37730D-78AA-0DAF-AFF2-0B349F9EF51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26575" b="5324"/>
          <a:stretch/>
        </p:blipFill>
        <p:spPr>
          <a:xfrm>
            <a:off x="1000462" y="968188"/>
            <a:ext cx="10194046" cy="4894232"/>
          </a:xfrm>
          <a:prstGeom prst="rect">
            <a:avLst/>
          </a:prstGeom>
        </p:spPr>
      </p:pic>
    </p:spTree>
    <p:extLst>
      <p:ext uri="{BB962C8B-B14F-4D97-AF65-F5344CB8AC3E}">
        <p14:creationId xmlns:p14="http://schemas.microsoft.com/office/powerpoint/2010/main" val="371770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2" name="Rectangle 11">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s in a line and one question mark is lit">
            <a:extLst>
              <a:ext uri="{FF2B5EF4-FFF2-40B4-BE49-F238E27FC236}">
                <a16:creationId xmlns:a16="http://schemas.microsoft.com/office/drawing/2014/main" id="{BB6C0F53-C7C0-1959-512C-5ABC853139FE}"/>
              </a:ext>
            </a:extLst>
          </p:cNvPr>
          <p:cNvPicPr>
            <a:picLocks noChangeAspect="1"/>
          </p:cNvPicPr>
          <p:nvPr/>
        </p:nvPicPr>
        <p:blipFill rotWithShape="1">
          <a:blip r:embed="rId2">
            <a:alphaModFix amt="40000"/>
          </a:blip>
          <a:srcRect t="2056" b="13674"/>
          <a:stretch/>
        </p:blipFill>
        <p:spPr>
          <a:xfrm>
            <a:off x="20" y="10"/>
            <a:ext cx="12191980" cy="6857990"/>
          </a:xfrm>
          <a:prstGeom prst="rect">
            <a:avLst/>
          </a:prstGeom>
        </p:spPr>
      </p:pic>
      <p:sp>
        <p:nvSpPr>
          <p:cNvPr id="2" name="Title 1">
            <a:extLst>
              <a:ext uri="{FF2B5EF4-FFF2-40B4-BE49-F238E27FC236}">
                <a16:creationId xmlns:a16="http://schemas.microsoft.com/office/drawing/2014/main" id="{73E91194-C662-F0CE-EA80-60849835F92B}"/>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b="1" i="1" cap="all"/>
              <a:t>Questions ?</a:t>
            </a:r>
          </a:p>
        </p:txBody>
      </p:sp>
    </p:spTree>
    <p:extLst>
      <p:ext uri="{BB962C8B-B14F-4D97-AF65-F5344CB8AC3E}">
        <p14:creationId xmlns:p14="http://schemas.microsoft.com/office/powerpoint/2010/main" val="202363567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0E09C-EF5C-C313-174E-2576109EB66F}"/>
              </a:ext>
            </a:extLst>
          </p:cNvPr>
          <p:cNvSpPr txBox="1"/>
          <p:nvPr/>
        </p:nvSpPr>
        <p:spPr>
          <a:xfrm>
            <a:off x="2831690" y="2274838"/>
            <a:ext cx="7443020" cy="2308324"/>
          </a:xfrm>
          <a:prstGeom prst="rect">
            <a:avLst/>
          </a:prstGeom>
          <a:noFill/>
        </p:spPr>
        <p:txBody>
          <a:bodyPr wrap="square" rtlCol="0">
            <a:spAutoFit/>
          </a:bodyPr>
          <a:lstStyle/>
          <a:p>
            <a:pPr algn="ctr"/>
            <a:r>
              <a:rPr lang="en-US" sz="4800" dirty="0"/>
              <a:t>Research shows break-ins are 72% less likely when an animal is present </a:t>
            </a:r>
          </a:p>
        </p:txBody>
      </p:sp>
    </p:spTree>
    <p:extLst>
      <p:ext uri="{BB962C8B-B14F-4D97-AF65-F5344CB8AC3E}">
        <p14:creationId xmlns:p14="http://schemas.microsoft.com/office/powerpoint/2010/main" val="167445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8453"/>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D19C82-F2A9-7EFE-14F6-431CDD60A52A}"/>
              </a:ext>
            </a:extLst>
          </p:cNvPr>
          <p:cNvSpPr>
            <a:spLocks noGrp="1"/>
          </p:cNvSpPr>
          <p:nvPr>
            <p:ph type="title"/>
          </p:nvPr>
        </p:nvSpPr>
        <p:spPr>
          <a:xfrm>
            <a:off x="0" y="187"/>
            <a:ext cx="5237392" cy="6858001"/>
          </a:xfrm>
          <a:solidFill>
            <a:schemeClr val="tx1"/>
          </a:solidFill>
        </p:spPr>
        <p:txBody>
          <a:bodyPr anchor="ctr">
            <a:normAutofit/>
          </a:bodyPr>
          <a:lstStyle/>
          <a:p>
            <a:pPr algn="r"/>
            <a:r>
              <a:rPr lang="en-US" sz="5400">
                <a:solidFill>
                  <a:schemeClr val="bg2"/>
                </a:solidFill>
              </a:rPr>
              <a:t>About Secure Dog</a:t>
            </a:r>
          </a:p>
        </p:txBody>
      </p:sp>
      <p:sp>
        <p:nvSpPr>
          <p:cNvPr id="35" name="Rectangle 34">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1EF8F1D-753C-E4C2-8297-528C344522FB}"/>
              </a:ext>
            </a:extLst>
          </p:cNvPr>
          <p:cNvSpPr>
            <a:spLocks noGrp="1"/>
          </p:cNvSpPr>
          <p:nvPr>
            <p:ph idx="1"/>
          </p:nvPr>
        </p:nvSpPr>
        <p:spPr>
          <a:xfrm>
            <a:off x="6176720" y="791570"/>
            <a:ext cx="4892308" cy="5262390"/>
          </a:xfrm>
        </p:spPr>
        <p:txBody>
          <a:bodyPr anchor="ctr">
            <a:normAutofit/>
          </a:bodyPr>
          <a:lstStyle/>
          <a:p>
            <a:pPr marL="0" indent="0">
              <a:buNone/>
            </a:pPr>
            <a:r>
              <a:rPr lang="en-US" sz="1800" dirty="0"/>
              <a:t>Owners with military training &amp; business administration backgrounds</a:t>
            </a:r>
          </a:p>
          <a:p>
            <a:pPr marL="0" indent="0">
              <a:buNone/>
            </a:pPr>
            <a:endParaRPr lang="en-US" sz="1800" dirty="0"/>
          </a:p>
          <a:p>
            <a:pPr marL="0" indent="0">
              <a:buNone/>
            </a:pPr>
            <a:r>
              <a:rPr lang="en-US" sz="1800" dirty="0"/>
              <a:t>Our mission: Seeking to promote peace of mind and facilitate safe environments by enhancing dogs sharp sense and natural protective instincts. All while giving our animals a sense of purpose.</a:t>
            </a:r>
          </a:p>
        </p:txBody>
      </p:sp>
    </p:spTree>
    <p:extLst>
      <p:ext uri="{BB962C8B-B14F-4D97-AF65-F5344CB8AC3E}">
        <p14:creationId xmlns:p14="http://schemas.microsoft.com/office/powerpoint/2010/main" val="228733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2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28" name="Rectangle 27">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32"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FBED8DF6-00CD-6B96-8155-76B33CCB0000}"/>
              </a:ext>
            </a:extLst>
          </p:cNvPr>
          <p:cNvSpPr>
            <a:spLocks noGrp="1"/>
          </p:cNvSpPr>
          <p:nvPr>
            <p:ph type="title"/>
          </p:nvPr>
        </p:nvSpPr>
        <p:spPr>
          <a:xfrm>
            <a:off x="1915127" y="1288613"/>
            <a:ext cx="8361229" cy="1300796"/>
          </a:xfrm>
        </p:spPr>
        <p:txBody>
          <a:bodyPr vert="horz" lIns="91440" tIns="45720" rIns="91440" bIns="45720" rtlCol="0" anchor="b">
            <a:normAutofit fontScale="90000"/>
          </a:bodyPr>
          <a:lstStyle/>
          <a:p>
            <a:pPr algn="ctr"/>
            <a:r>
              <a:rPr lang="en-US" dirty="0">
                <a:solidFill>
                  <a:schemeClr val="bg2"/>
                </a:solidFill>
              </a:rPr>
              <a:t>About our Services </a:t>
            </a:r>
          </a:p>
        </p:txBody>
      </p:sp>
      <p:graphicFrame>
        <p:nvGraphicFramePr>
          <p:cNvPr id="19" name="Text Placeholder 2">
            <a:extLst>
              <a:ext uri="{FF2B5EF4-FFF2-40B4-BE49-F238E27FC236}">
                <a16:creationId xmlns:a16="http://schemas.microsoft.com/office/drawing/2014/main" id="{45E17BD1-18D3-FEE8-04BA-1FBD8C4235EF}"/>
              </a:ext>
            </a:extLst>
          </p:cNvPr>
          <p:cNvGraphicFramePr/>
          <p:nvPr>
            <p:extLst>
              <p:ext uri="{D42A27DB-BD31-4B8C-83A1-F6EECF244321}">
                <p14:modId xmlns:p14="http://schemas.microsoft.com/office/powerpoint/2010/main" val="3219748658"/>
              </p:ext>
            </p:extLst>
          </p:nvPr>
        </p:nvGraphicFramePr>
        <p:xfrm>
          <a:off x="1331349" y="3333432"/>
          <a:ext cx="9322872" cy="2016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236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Half of a dog's face">
            <a:extLst>
              <a:ext uri="{FF2B5EF4-FFF2-40B4-BE49-F238E27FC236}">
                <a16:creationId xmlns:a16="http://schemas.microsoft.com/office/drawing/2014/main" id="{17EABC7E-0125-C19D-6DD9-F9000347C9DC}"/>
              </a:ext>
            </a:extLst>
          </p:cNvPr>
          <p:cNvPicPr>
            <a:picLocks noChangeAspect="1"/>
          </p:cNvPicPr>
          <p:nvPr/>
        </p:nvPicPr>
        <p:blipFill rotWithShape="1">
          <a:blip r:embed="rId2">
            <a:alphaModFix amt="35000"/>
          </a:blip>
          <a:srcRect r="1334"/>
          <a:stretch/>
        </p:blipFill>
        <p:spPr>
          <a:xfrm>
            <a:off x="-383457" y="-98322"/>
            <a:ext cx="13352206" cy="8686801"/>
          </a:xfrm>
          <a:prstGeom prst="rect">
            <a:avLst/>
          </a:prstGeom>
        </p:spPr>
      </p:pic>
      <p:sp>
        <p:nvSpPr>
          <p:cNvPr id="2" name="Title 1">
            <a:extLst>
              <a:ext uri="{FF2B5EF4-FFF2-40B4-BE49-F238E27FC236}">
                <a16:creationId xmlns:a16="http://schemas.microsoft.com/office/drawing/2014/main" id="{C1D3D926-0429-83F1-6E87-8B772C38B02C}"/>
              </a:ext>
            </a:extLst>
          </p:cNvPr>
          <p:cNvSpPr>
            <a:spLocks noGrp="1"/>
          </p:cNvSpPr>
          <p:nvPr>
            <p:ph type="title"/>
          </p:nvPr>
        </p:nvSpPr>
        <p:spPr>
          <a:xfrm>
            <a:off x="1219200" y="800100"/>
            <a:ext cx="9601200" cy="1485900"/>
          </a:xfrm>
        </p:spPr>
        <p:txBody>
          <a:bodyPr vert="horz" lIns="91440" tIns="45720" rIns="91440" bIns="45720" rtlCol="0" anchor="t">
            <a:normAutofit/>
          </a:bodyPr>
          <a:lstStyle/>
          <a:p>
            <a:pPr algn="ctr"/>
            <a:r>
              <a:rPr lang="en-US" cap="all" dirty="0"/>
              <a:t>Features </a:t>
            </a:r>
          </a:p>
        </p:txBody>
      </p:sp>
      <p:sp>
        <p:nvSpPr>
          <p:cNvPr id="4" name="TextBox 3">
            <a:extLst>
              <a:ext uri="{FF2B5EF4-FFF2-40B4-BE49-F238E27FC236}">
                <a16:creationId xmlns:a16="http://schemas.microsoft.com/office/drawing/2014/main" id="{1008AE60-990C-5CAC-1C51-1EABA7D06A28}"/>
              </a:ext>
            </a:extLst>
          </p:cNvPr>
          <p:cNvSpPr txBox="1"/>
          <p:nvPr/>
        </p:nvSpPr>
        <p:spPr>
          <a:xfrm>
            <a:off x="1371600" y="2286000"/>
            <a:ext cx="9601200" cy="1143000"/>
          </a:xfrm>
          <a:prstGeom prst="rect">
            <a:avLst/>
          </a:prstGeom>
        </p:spPr>
        <p:txBody>
          <a:bodyPr vert="horz" lIns="91440" tIns="45720" rIns="91440" bIns="45720" rtlCol="0">
            <a:noAutofit/>
          </a:bodyPr>
          <a:lstStyle/>
          <a:p>
            <a:pPr marL="384048" indent="-384048" algn="ctr" defTabSz="914400">
              <a:lnSpc>
                <a:spcPct val="94000"/>
              </a:lnSpc>
              <a:spcAft>
                <a:spcPts val="200"/>
              </a:spcAft>
              <a:buFont typeface="Franklin Gothic Book" panose="020B0503020102020204" pitchFamily="34" charset="0"/>
            </a:pPr>
            <a:r>
              <a:rPr lang="en-US" sz="2400" dirty="0">
                <a:solidFill>
                  <a:schemeClr val="tx2"/>
                </a:solidFill>
              </a:rPr>
              <a:t>Dogs are selected for their natural courage, strength, and bulk/size</a:t>
            </a:r>
          </a:p>
          <a:p>
            <a:pPr marL="384048" indent="-384048" algn="ctr" defTabSz="914400">
              <a:lnSpc>
                <a:spcPct val="94000"/>
              </a:lnSpc>
              <a:spcAft>
                <a:spcPts val="200"/>
              </a:spcAft>
              <a:buFont typeface="Franklin Gothic Book" panose="020B0503020102020204" pitchFamily="34" charset="0"/>
            </a:pPr>
            <a:endParaRPr lang="en-US" sz="2400" dirty="0">
              <a:solidFill>
                <a:schemeClr val="tx2"/>
              </a:solidFill>
            </a:endParaRPr>
          </a:p>
          <a:p>
            <a:pPr marL="384048" indent="-384048" algn="ctr" defTabSz="914400">
              <a:lnSpc>
                <a:spcPct val="94000"/>
              </a:lnSpc>
              <a:spcAft>
                <a:spcPts val="200"/>
              </a:spcAft>
              <a:buFont typeface="Franklin Gothic Book" panose="020B0503020102020204" pitchFamily="34" charset="0"/>
            </a:pPr>
            <a:r>
              <a:rPr lang="en-US" sz="2400" dirty="0">
                <a:solidFill>
                  <a:schemeClr val="tx2"/>
                </a:solidFill>
              </a:rPr>
              <a:t>Dogs trained in proper aggressiveness, territorial sense, and resistance to counterattack</a:t>
            </a:r>
          </a:p>
          <a:p>
            <a:pPr marL="384048" indent="-384048" algn="ctr" defTabSz="914400">
              <a:lnSpc>
                <a:spcPct val="94000"/>
              </a:lnSpc>
              <a:spcAft>
                <a:spcPts val="200"/>
              </a:spcAft>
              <a:buFont typeface="Franklin Gothic Book" panose="020B0503020102020204" pitchFamily="34" charset="0"/>
            </a:pPr>
            <a:endParaRPr lang="en-US" sz="2400" dirty="0">
              <a:solidFill>
                <a:schemeClr val="tx2"/>
              </a:solidFill>
            </a:endParaRPr>
          </a:p>
          <a:p>
            <a:pPr marL="384048" indent="-384048" algn="ctr" defTabSz="914400">
              <a:lnSpc>
                <a:spcPct val="94000"/>
              </a:lnSpc>
              <a:spcAft>
                <a:spcPts val="200"/>
              </a:spcAft>
              <a:buFont typeface="Franklin Gothic Book" panose="020B0503020102020204" pitchFamily="34" charset="0"/>
            </a:pPr>
            <a:r>
              <a:rPr lang="en-US" sz="2400" dirty="0">
                <a:solidFill>
                  <a:schemeClr val="tx2"/>
                </a:solidFill>
              </a:rPr>
              <a:t>All dogs provided with high </a:t>
            </a:r>
            <a:r>
              <a:rPr lang="en-US" sz="2400">
                <a:solidFill>
                  <a:schemeClr val="tx2"/>
                </a:solidFill>
              </a:rPr>
              <a:t>tech collar</a:t>
            </a:r>
            <a:endParaRPr lang="en-US" sz="2400" dirty="0">
              <a:solidFill>
                <a:schemeClr val="tx2"/>
              </a:solidFill>
            </a:endParaRPr>
          </a:p>
        </p:txBody>
      </p:sp>
      <p:cxnSp>
        <p:nvCxnSpPr>
          <p:cNvPr id="7" name="Straight Connector 6">
            <a:extLst>
              <a:ext uri="{FF2B5EF4-FFF2-40B4-BE49-F238E27FC236}">
                <a16:creationId xmlns:a16="http://schemas.microsoft.com/office/drawing/2014/main" id="{29C2EE34-D070-A49B-E44F-275A724821BB}"/>
              </a:ext>
            </a:extLst>
          </p:cNvPr>
          <p:cNvCxnSpPr/>
          <p:nvPr/>
        </p:nvCxnSpPr>
        <p:spPr>
          <a:xfrm>
            <a:off x="3048000" y="1710813"/>
            <a:ext cx="554539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6821661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C8E50D4F-7A5A-4BF8-A5ED-67765D3A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A2BA875-DA32-4243-91A6-470E0A0A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ECCAF7F3-B894-165A-B7F7-E9A3A1243E8E}"/>
              </a:ext>
            </a:extLst>
          </p:cNvPr>
          <p:cNvGraphicFramePr/>
          <p:nvPr>
            <p:extLst>
              <p:ext uri="{D42A27DB-BD31-4B8C-83A1-F6EECF244321}">
                <p14:modId xmlns:p14="http://schemas.microsoft.com/office/powerpoint/2010/main" val="2061214000"/>
              </p:ext>
            </p:extLst>
          </p:nvPr>
        </p:nvGraphicFramePr>
        <p:xfrm>
          <a:off x="783286" y="800100"/>
          <a:ext cx="10625429" cy="5257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058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47D4F4-0CFE-4B87-8C7E-3681081D3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AC6D79A-AA12-79A1-8CCD-68B86B9FE561}"/>
              </a:ext>
            </a:extLst>
          </p:cNvPr>
          <p:cNvSpPr>
            <a:spLocks noGrp="1"/>
          </p:cNvSpPr>
          <p:nvPr>
            <p:ph type="title"/>
          </p:nvPr>
        </p:nvSpPr>
        <p:spPr>
          <a:xfrm>
            <a:off x="1088580" y="846189"/>
            <a:ext cx="4495788" cy="641555"/>
          </a:xfrm>
        </p:spPr>
        <p:txBody>
          <a:bodyPr vert="horz" lIns="91440" tIns="45720" rIns="91440" bIns="45720" rtlCol="0" anchor="t">
            <a:normAutofit fontScale="90000"/>
          </a:bodyPr>
          <a:lstStyle/>
          <a:p>
            <a:r>
              <a:rPr lang="en-US" dirty="0"/>
              <a:t>Dog Breeds </a:t>
            </a:r>
          </a:p>
        </p:txBody>
      </p:sp>
      <p:sp>
        <p:nvSpPr>
          <p:cNvPr id="3" name="Content Placeholder 2">
            <a:extLst>
              <a:ext uri="{FF2B5EF4-FFF2-40B4-BE49-F238E27FC236}">
                <a16:creationId xmlns:a16="http://schemas.microsoft.com/office/drawing/2014/main" id="{5FC0AE10-FB9C-F275-9624-C6B8F0547013}"/>
              </a:ext>
            </a:extLst>
          </p:cNvPr>
          <p:cNvSpPr>
            <a:spLocks noGrp="1"/>
          </p:cNvSpPr>
          <p:nvPr>
            <p:ph sz="half" idx="1"/>
          </p:nvPr>
        </p:nvSpPr>
        <p:spPr>
          <a:xfrm>
            <a:off x="1088580" y="1968910"/>
            <a:ext cx="4495788" cy="3886200"/>
          </a:xfrm>
        </p:spPr>
        <p:txBody>
          <a:bodyPr vert="horz" lIns="91440" tIns="45720" rIns="91440" bIns="45720" rtlCol="0">
            <a:normAutofit/>
          </a:bodyPr>
          <a:lstStyle/>
          <a:p>
            <a:pPr>
              <a:buFont typeface="Franklin Gothic Book" panose="020B0503020102020204" pitchFamily="34" charset="0"/>
              <a:buNone/>
            </a:pPr>
            <a:r>
              <a:rPr lang="en-US" sz="1900" dirty="0"/>
              <a:t>German Shepard ….$20</a:t>
            </a:r>
          </a:p>
          <a:p>
            <a:pPr>
              <a:buFont typeface="Franklin Gothic Book" panose="020B0503020102020204" pitchFamily="34" charset="0"/>
              <a:buNone/>
            </a:pPr>
            <a:endParaRPr lang="en-US" sz="1900" dirty="0"/>
          </a:p>
          <a:p>
            <a:pPr>
              <a:buFont typeface="Franklin Gothic Book" panose="020B0503020102020204" pitchFamily="34" charset="0"/>
              <a:buNone/>
            </a:pPr>
            <a:r>
              <a:rPr lang="en-US" sz="1900" dirty="0"/>
              <a:t>Pitbull ….$18</a:t>
            </a:r>
          </a:p>
          <a:p>
            <a:pPr>
              <a:buFont typeface="Franklin Gothic Book" panose="020B0503020102020204" pitchFamily="34" charset="0"/>
              <a:buNone/>
            </a:pPr>
            <a:endParaRPr lang="en-US" sz="1900" dirty="0"/>
          </a:p>
          <a:p>
            <a:pPr>
              <a:buFont typeface="Franklin Gothic Book" panose="020B0503020102020204" pitchFamily="34" charset="0"/>
              <a:buNone/>
            </a:pPr>
            <a:r>
              <a:rPr lang="en-US" sz="1900" dirty="0"/>
              <a:t>Doberman Pinscher ….$19</a:t>
            </a:r>
          </a:p>
          <a:p>
            <a:pPr>
              <a:buFont typeface="Franklin Gothic Book" panose="020B0503020102020204" pitchFamily="34" charset="0"/>
              <a:buNone/>
            </a:pPr>
            <a:endParaRPr lang="en-US" sz="1900" dirty="0"/>
          </a:p>
          <a:p>
            <a:pPr>
              <a:buFont typeface="Franklin Gothic Book" panose="020B0503020102020204" pitchFamily="34" charset="0"/>
              <a:buNone/>
            </a:pPr>
            <a:r>
              <a:rPr lang="en-US" sz="1900" dirty="0"/>
              <a:t>Chihuahua ….$10</a:t>
            </a:r>
          </a:p>
          <a:p>
            <a:pPr>
              <a:buFont typeface="Franklin Gothic Book" panose="020B0503020102020204" pitchFamily="34" charset="0"/>
              <a:buNone/>
            </a:pPr>
            <a:endParaRPr lang="en-US" sz="1900" dirty="0"/>
          </a:p>
          <a:p>
            <a:pPr>
              <a:buFont typeface="Franklin Gothic Book" panose="020B0503020102020204" pitchFamily="34" charset="0"/>
              <a:buNone/>
            </a:pPr>
            <a:r>
              <a:rPr lang="en-US" sz="1900" dirty="0"/>
              <a:t>Rottweiler ….$20</a:t>
            </a:r>
          </a:p>
          <a:p>
            <a:pPr>
              <a:buFont typeface="Franklin Gothic Book" panose="020B0503020102020204" pitchFamily="34" charset="0"/>
              <a:buNone/>
            </a:pPr>
            <a:endParaRPr lang="en-US" sz="1900" dirty="0"/>
          </a:p>
        </p:txBody>
      </p:sp>
      <p:pic>
        <p:nvPicPr>
          <p:cNvPr id="10" name="Picture 9">
            <a:extLst>
              <a:ext uri="{FF2B5EF4-FFF2-40B4-BE49-F238E27FC236}">
                <a16:creationId xmlns:a16="http://schemas.microsoft.com/office/drawing/2014/main" id="{751BBEB1-DA3A-17BF-B715-5F8725814D08}"/>
              </a:ext>
            </a:extLst>
          </p:cNvPr>
          <p:cNvPicPr>
            <a:picLocks noChangeAspect="1"/>
          </p:cNvPicPr>
          <p:nvPr/>
        </p:nvPicPr>
        <p:blipFill rotWithShape="1">
          <a:blip r:embed="rId2"/>
          <a:srcRect l="13668" r="4" b="4"/>
          <a:stretch/>
        </p:blipFill>
        <p:spPr>
          <a:xfrm>
            <a:off x="6102096" y="4212707"/>
            <a:ext cx="3044952" cy="2645294"/>
          </a:xfrm>
          <a:prstGeom prst="rect">
            <a:avLst/>
          </a:prstGeom>
        </p:spPr>
      </p:pic>
      <p:pic>
        <p:nvPicPr>
          <p:cNvPr id="5" name="Content Placeholder 4">
            <a:extLst>
              <a:ext uri="{FF2B5EF4-FFF2-40B4-BE49-F238E27FC236}">
                <a16:creationId xmlns:a16="http://schemas.microsoft.com/office/drawing/2014/main" id="{39B92A17-8C0A-B890-E9D7-280D26C8C23F}"/>
              </a:ext>
            </a:extLst>
          </p:cNvPr>
          <p:cNvPicPr>
            <a:picLocks noGrp="1" noChangeAspect="1"/>
          </p:cNvPicPr>
          <p:nvPr>
            <p:ph sz="half" idx="2"/>
          </p:nvPr>
        </p:nvPicPr>
        <p:blipFill rotWithShape="1">
          <a:blip r:embed="rId3"/>
          <a:srcRect t="15259" r="4" b="24804"/>
          <a:stretch/>
        </p:blipFill>
        <p:spPr>
          <a:xfrm>
            <a:off x="9147049" y="4203287"/>
            <a:ext cx="3044952" cy="2654714"/>
          </a:xfrm>
          <a:prstGeom prst="rect">
            <a:avLst/>
          </a:prstGeom>
        </p:spPr>
      </p:pic>
      <p:pic>
        <p:nvPicPr>
          <p:cNvPr id="9" name="Picture 8">
            <a:extLst>
              <a:ext uri="{FF2B5EF4-FFF2-40B4-BE49-F238E27FC236}">
                <a16:creationId xmlns:a16="http://schemas.microsoft.com/office/drawing/2014/main" id="{442E3DC3-BA08-2C85-D539-B5FC9CCA8651}"/>
              </a:ext>
            </a:extLst>
          </p:cNvPr>
          <p:cNvPicPr>
            <a:picLocks noChangeAspect="1"/>
          </p:cNvPicPr>
          <p:nvPr/>
        </p:nvPicPr>
        <p:blipFill rotWithShape="1">
          <a:blip r:embed="rId4"/>
          <a:srcRect t="23513" r="1" b="20802"/>
          <a:stretch/>
        </p:blipFill>
        <p:spPr>
          <a:xfrm>
            <a:off x="6102096" y="10"/>
            <a:ext cx="6089904" cy="4212696"/>
          </a:xfrm>
          <a:prstGeom prst="rect">
            <a:avLst/>
          </a:prstGeom>
        </p:spPr>
      </p:pic>
      <p:sp>
        <p:nvSpPr>
          <p:cNvPr id="11" name="TextBox 10">
            <a:extLst>
              <a:ext uri="{FF2B5EF4-FFF2-40B4-BE49-F238E27FC236}">
                <a16:creationId xmlns:a16="http://schemas.microsoft.com/office/drawing/2014/main" id="{9908D0C9-99DF-5413-78A3-0AFBC75FE349}"/>
              </a:ext>
            </a:extLst>
          </p:cNvPr>
          <p:cNvSpPr txBox="1"/>
          <p:nvPr/>
        </p:nvSpPr>
        <p:spPr>
          <a:xfrm>
            <a:off x="2497394" y="1278800"/>
            <a:ext cx="3263954" cy="369332"/>
          </a:xfrm>
          <a:prstGeom prst="rect">
            <a:avLst/>
          </a:prstGeom>
          <a:noFill/>
        </p:spPr>
        <p:txBody>
          <a:bodyPr wrap="square" rtlCol="0">
            <a:spAutoFit/>
          </a:bodyPr>
          <a:lstStyle/>
          <a:p>
            <a:r>
              <a:rPr lang="en-US" dirty="0">
                <a:solidFill>
                  <a:schemeClr val="accent2"/>
                </a:solidFill>
              </a:rPr>
              <a:t>(With nightly prices)</a:t>
            </a:r>
          </a:p>
        </p:txBody>
      </p:sp>
    </p:spTree>
    <p:extLst>
      <p:ext uri="{BB962C8B-B14F-4D97-AF65-F5344CB8AC3E}">
        <p14:creationId xmlns:p14="http://schemas.microsoft.com/office/powerpoint/2010/main" val="93142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5"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36"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38" name="Rectangle 37">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EC001-ECAC-E41E-F2C8-C3BABB411A71}"/>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7200" cap="all"/>
              <a:t>Razor</a:t>
            </a:r>
          </a:p>
        </p:txBody>
      </p:sp>
      <p:sp>
        <p:nvSpPr>
          <p:cNvPr id="40"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42"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pic>
        <p:nvPicPr>
          <p:cNvPr id="4" name="Picture 3">
            <a:extLst>
              <a:ext uri="{FF2B5EF4-FFF2-40B4-BE49-F238E27FC236}">
                <a16:creationId xmlns:a16="http://schemas.microsoft.com/office/drawing/2014/main" id="{08B4BD88-4F1D-92F3-119A-B0A24E61B3B6}"/>
              </a:ext>
            </a:extLst>
          </p:cNvPr>
          <p:cNvPicPr>
            <a:picLocks noChangeAspect="1"/>
          </p:cNvPicPr>
          <p:nvPr/>
        </p:nvPicPr>
        <p:blipFill rotWithShape="1">
          <a:blip r:embed="rId2"/>
          <a:srcRect t="1175" r="2" b="2841"/>
          <a:stretch/>
        </p:blipFill>
        <p:spPr>
          <a:xfrm>
            <a:off x="1451113" y="1159648"/>
            <a:ext cx="4047444" cy="4737777"/>
          </a:xfrm>
          <a:prstGeom prst="rect">
            <a:avLst/>
          </a:prstGeom>
        </p:spPr>
      </p:pic>
    </p:spTree>
    <p:extLst>
      <p:ext uri="{BB962C8B-B14F-4D97-AF65-F5344CB8AC3E}">
        <p14:creationId xmlns:p14="http://schemas.microsoft.com/office/powerpoint/2010/main" val="329320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B65A-D8FC-9F7B-1DC8-EFE80515DA72}"/>
              </a:ext>
            </a:extLst>
          </p:cNvPr>
          <p:cNvSpPr>
            <a:spLocks noGrp="1"/>
          </p:cNvSpPr>
          <p:nvPr>
            <p:ph type="title"/>
          </p:nvPr>
        </p:nvSpPr>
        <p:spPr>
          <a:xfrm>
            <a:off x="1371600" y="1344561"/>
            <a:ext cx="9601200" cy="759542"/>
          </a:xfrm>
        </p:spPr>
        <p:txBody>
          <a:bodyPr>
            <a:normAutofit/>
          </a:bodyPr>
          <a:lstStyle/>
          <a:p>
            <a:pPr algn="ctr"/>
            <a:r>
              <a:rPr lang="en-US" dirty="0"/>
              <a:t>Average Savings = 20%</a:t>
            </a:r>
          </a:p>
        </p:txBody>
      </p:sp>
      <p:graphicFrame>
        <p:nvGraphicFramePr>
          <p:cNvPr id="7" name="Content Placeholder 2">
            <a:extLst>
              <a:ext uri="{FF2B5EF4-FFF2-40B4-BE49-F238E27FC236}">
                <a16:creationId xmlns:a16="http://schemas.microsoft.com/office/drawing/2014/main" id="{6D61934B-AFD3-25F8-BCB6-9672549399FC}"/>
              </a:ext>
            </a:extLst>
          </p:cNvPr>
          <p:cNvGraphicFramePr>
            <a:graphicFrameLocks noGrp="1"/>
          </p:cNvGraphicFramePr>
          <p:nvPr>
            <p:ph idx="1"/>
            <p:extLst>
              <p:ext uri="{D42A27DB-BD31-4B8C-83A1-F6EECF244321}">
                <p14:modId xmlns:p14="http://schemas.microsoft.com/office/powerpoint/2010/main" val="2285537444"/>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788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49F55-E288-116D-872C-9D6151EA1043}"/>
              </a:ext>
            </a:extLst>
          </p:cNvPr>
          <p:cNvSpPr>
            <a:spLocks noGrp="1"/>
          </p:cNvSpPr>
          <p:nvPr>
            <p:ph type="title"/>
          </p:nvPr>
        </p:nvSpPr>
        <p:spPr>
          <a:xfrm>
            <a:off x="765025" y="1301360"/>
            <a:ext cx="9612971" cy="1143325"/>
          </a:xfrm>
        </p:spPr>
        <p:txBody>
          <a:bodyPr/>
          <a:lstStyle/>
          <a:p>
            <a:r>
              <a:rPr lang="en-US" dirty="0"/>
              <a:t>Testimonials </a:t>
            </a:r>
          </a:p>
        </p:txBody>
      </p:sp>
      <p:sp>
        <p:nvSpPr>
          <p:cNvPr id="3" name="Text Placeholder 2">
            <a:extLst>
              <a:ext uri="{FF2B5EF4-FFF2-40B4-BE49-F238E27FC236}">
                <a16:creationId xmlns:a16="http://schemas.microsoft.com/office/drawing/2014/main" id="{217C72EB-DAE0-955C-A80B-714BBA73A1D7}"/>
              </a:ext>
            </a:extLst>
          </p:cNvPr>
          <p:cNvSpPr>
            <a:spLocks noGrp="1"/>
          </p:cNvSpPr>
          <p:nvPr>
            <p:ph type="body" idx="1"/>
          </p:nvPr>
        </p:nvSpPr>
        <p:spPr>
          <a:xfrm>
            <a:off x="1069825" y="2743200"/>
            <a:ext cx="9612971" cy="2586955"/>
          </a:xfrm>
        </p:spPr>
        <p:txBody>
          <a:bodyPr>
            <a:normAutofit fontScale="92500" lnSpcReduction="10000"/>
          </a:bodyPr>
          <a:lstStyle/>
          <a:p>
            <a:r>
              <a:rPr lang="en-US" dirty="0"/>
              <a:t>“I was unsure about having an animal as security because its unconventional, but not only have we had no break ins, but we've saved over 23% on our insurance premium since getting our guard dog!” – Mary, LX Manufacturing</a:t>
            </a:r>
          </a:p>
          <a:p>
            <a:endParaRPr lang="en-US" dirty="0"/>
          </a:p>
          <a:p>
            <a:r>
              <a:rPr lang="en-US" dirty="0"/>
              <a:t>“Secure Dog saved my company, we were about to lose our insurance due to the high frequency of break ins we experienced, but since we got Max, our German Shepard, our property has been safer than ever.” – Andrew, American Supply</a:t>
            </a:r>
          </a:p>
        </p:txBody>
      </p:sp>
    </p:spTree>
    <p:extLst>
      <p:ext uri="{BB962C8B-B14F-4D97-AF65-F5344CB8AC3E}">
        <p14:creationId xmlns:p14="http://schemas.microsoft.com/office/powerpoint/2010/main" val="1229364720"/>
      </p:ext>
    </p:extLst>
  </p:cSld>
  <p:clrMapOvr>
    <a:masterClrMapping/>
  </p:clrMapOvr>
</p:sld>
</file>

<file path=ppt/theme/theme1.xml><?xml version="1.0" encoding="utf-8"?>
<a:theme xmlns:a="http://schemas.openxmlformats.org/drawingml/2006/main" name="Crop">
  <a:themeElements>
    <a:clrScheme name="Custom 1">
      <a:dk1>
        <a:sysClr val="windowText" lastClr="000000"/>
      </a:dk1>
      <a:lt1>
        <a:sysClr val="window" lastClr="FFFFFF"/>
      </a:lt1>
      <a:dk2>
        <a:srgbClr val="191B0E"/>
      </a:dk2>
      <a:lt2>
        <a:srgbClr val="EFEDE3"/>
      </a:lt2>
      <a:accent1>
        <a:srgbClr val="8C8D86"/>
      </a:accent1>
      <a:accent2>
        <a:srgbClr val="FF0000"/>
      </a:accent2>
      <a:accent3>
        <a:srgbClr val="E8E4DE"/>
      </a:accent3>
      <a:accent4>
        <a:srgbClr val="4A442A"/>
      </a:accent4>
      <a:accent5>
        <a:srgbClr val="F2F2F2"/>
      </a:accent5>
      <a:accent6>
        <a:srgbClr val="000000"/>
      </a:accent6>
      <a:hlink>
        <a:srgbClr val="FF0000"/>
      </a:hlink>
      <a:folHlink>
        <a:srgbClr val="F2F2F2"/>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0</TotalTime>
  <Words>255</Words>
  <Application>Microsoft Office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Franklin Gothic Book</vt:lpstr>
      <vt:lpstr>Crop</vt:lpstr>
      <vt:lpstr>PowerPoint Presentation</vt:lpstr>
      <vt:lpstr>About Secure Dog</vt:lpstr>
      <vt:lpstr>About our Services </vt:lpstr>
      <vt:lpstr>Features </vt:lpstr>
      <vt:lpstr>PowerPoint Presentation</vt:lpstr>
      <vt:lpstr>Dog Breeds </vt:lpstr>
      <vt:lpstr>Razor</vt:lpstr>
      <vt:lpstr>Average Savings = 20%</vt:lpstr>
      <vt:lpstr>Testimonials </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Bundy</dc:creator>
  <cp:lastModifiedBy>Alexis Bundy</cp:lastModifiedBy>
  <cp:revision>4</cp:revision>
  <dcterms:created xsi:type="dcterms:W3CDTF">2024-06-12T15:06:15Z</dcterms:created>
  <dcterms:modified xsi:type="dcterms:W3CDTF">2024-06-19T01:15:02Z</dcterms:modified>
</cp:coreProperties>
</file>